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5"/>
  </p:notesMasterIdLst>
  <p:sldIdLst>
    <p:sldId id="273" r:id="rId6"/>
    <p:sldId id="283" r:id="rId7"/>
    <p:sldId id="292" r:id="rId8"/>
    <p:sldId id="297" r:id="rId9"/>
    <p:sldId id="290" r:id="rId10"/>
    <p:sldId id="298" r:id="rId11"/>
    <p:sldId id="294" r:id="rId12"/>
    <p:sldId id="308" r:id="rId13"/>
    <p:sldId id="304" r:id="rId14"/>
    <p:sldId id="303" r:id="rId15"/>
    <p:sldId id="307" r:id="rId16"/>
    <p:sldId id="305" r:id="rId17"/>
    <p:sldId id="299" r:id="rId18"/>
    <p:sldId id="278" r:id="rId19"/>
    <p:sldId id="300" r:id="rId20"/>
    <p:sldId id="284" r:id="rId21"/>
    <p:sldId id="301" r:id="rId22"/>
    <p:sldId id="286" r:id="rId23"/>
    <p:sldId id="306" r:id="rId2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D457"/>
    <a:srgbClr val="0054A4"/>
    <a:srgbClr val="00FFFF"/>
    <a:srgbClr val="66FFFF"/>
    <a:srgbClr val="000000"/>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00" d="100"/>
          <a:sy n="100" d="100"/>
        </p:scale>
        <p:origin x="-1860" y="-3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04/04/2019</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a:t>
            </a:r>
            <a:r>
              <a:rPr lang="en-US" sz="2800" b="1" i="1" dirty="0">
                <a:solidFill>
                  <a:schemeClr val="tx1"/>
                </a:solidFill>
              </a:rPr>
              <a:t>Board of Adjustment </a:t>
            </a:r>
          </a:p>
          <a:p>
            <a:pPr>
              <a:spcBef>
                <a:spcPts val="0"/>
              </a:spcBef>
            </a:pPr>
            <a:r>
              <a:rPr lang="en-US" sz="2400" b="1" i="1" dirty="0" smtClean="0">
                <a:solidFill>
                  <a:schemeClr val="tx1"/>
                </a:solidFill>
              </a:rPr>
              <a:t>April 4, 2019</a:t>
            </a:r>
          </a:p>
        </p:txBody>
      </p:sp>
      <p:sp>
        <p:nvSpPr>
          <p:cNvPr id="4" name="Title 3"/>
          <p:cNvSpPr>
            <a:spLocks noGrp="1"/>
          </p:cNvSpPr>
          <p:nvPr>
            <p:ph type="ctrTitle"/>
          </p:nvPr>
        </p:nvSpPr>
        <p:spPr>
          <a:xfrm>
            <a:off x="152400" y="1066800"/>
            <a:ext cx="8686800" cy="1295400"/>
          </a:xfrm>
        </p:spPr>
        <p:txBody>
          <a:bodyPr/>
          <a:lstStyle/>
          <a:p>
            <a:r>
              <a:rPr lang="en-US" sz="4000" dirty="0" smtClean="0">
                <a:solidFill>
                  <a:schemeClr val="tx1"/>
                </a:solidFill>
              </a:rPr>
              <a:t>WSUP18-0020 &amp; WADMIN18-0015</a:t>
            </a:r>
            <a:br>
              <a:rPr lang="en-US" sz="4000" dirty="0" smtClean="0">
                <a:solidFill>
                  <a:schemeClr val="tx1"/>
                </a:solidFill>
              </a:rPr>
            </a:br>
            <a:r>
              <a:rPr lang="en-US" sz="4000" dirty="0" smtClean="0">
                <a:solidFill>
                  <a:schemeClr val="tx1"/>
                </a:solidFill>
              </a:rPr>
              <a:t>The Club at ArrowCreek</a:t>
            </a:r>
            <a:endParaRPr lang="en-US" sz="4000" dirty="0">
              <a:solidFill>
                <a:schemeClr val="tx1"/>
              </a:solidFill>
            </a:endParaRPr>
          </a:p>
        </p:txBody>
      </p:sp>
      <p:pic>
        <p:nvPicPr>
          <p:cNvPr id="3074" name="Picture 2" descr="P:\Community Development Department\Boards and Commissions\Board of Adjustment\BOA Cases\2018 Cases\WSUP18-0016 Club at Arrowcreek\photos\IMG_040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1851" b="31191"/>
          <a:stretch/>
        </p:blipFill>
        <p:spPr bwMode="auto">
          <a:xfrm>
            <a:off x="0" y="2286000"/>
            <a:ext cx="9144000" cy="2679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smtClean="0"/>
              <a:t>Request</a:t>
            </a:r>
            <a:endParaRPr lang="en-US" dirty="0"/>
          </a:p>
        </p:txBody>
      </p:sp>
      <p:sp>
        <p:nvSpPr>
          <p:cNvPr id="4" name="Content Placeholder 3"/>
          <p:cNvSpPr>
            <a:spLocks noGrp="1"/>
          </p:cNvSpPr>
          <p:nvPr>
            <p:ph idx="1"/>
          </p:nvPr>
        </p:nvSpPr>
        <p:spPr>
          <a:xfrm>
            <a:off x="228600" y="1066800"/>
            <a:ext cx="8915400" cy="4724400"/>
          </a:xfrm>
        </p:spPr>
        <p:txBody>
          <a:bodyPr>
            <a:normAutofit/>
          </a:bodyPr>
          <a:lstStyle/>
          <a:p>
            <a:pPr marL="0" indent="0">
              <a:buNone/>
            </a:pPr>
            <a:r>
              <a:rPr lang="en-US" dirty="0"/>
              <a:t>The </a:t>
            </a:r>
            <a:r>
              <a:rPr lang="en-US" dirty="0" smtClean="0"/>
              <a:t>request is for:</a:t>
            </a:r>
          </a:p>
          <a:p>
            <a:pPr marL="514350" indent="-514350">
              <a:buFont typeface="+mj-lt"/>
              <a:buAutoNum type="arabicPeriod"/>
            </a:pPr>
            <a:r>
              <a:rPr lang="en-US" dirty="0" smtClean="0"/>
              <a:t> A </a:t>
            </a:r>
            <a:r>
              <a:rPr lang="en-US" dirty="0"/>
              <a:t>special use permit </a:t>
            </a:r>
            <a:r>
              <a:rPr lang="en-US" dirty="0" smtClean="0"/>
              <a:t>(SUP) to </a:t>
            </a:r>
            <a:r>
              <a:rPr lang="en-US" dirty="0"/>
              <a:t>allow for </a:t>
            </a:r>
            <a:r>
              <a:rPr lang="en-US" dirty="0" smtClean="0"/>
              <a:t>the use </a:t>
            </a:r>
            <a:r>
              <a:rPr lang="en-US" dirty="0"/>
              <a:t>of Conventions and Meeting Facilities </a:t>
            </a:r>
            <a:r>
              <a:rPr lang="en-US" dirty="0" smtClean="0"/>
              <a:t>as </a:t>
            </a:r>
            <a:r>
              <a:rPr lang="en-US" dirty="0"/>
              <a:t>part of the expansion of the Club at ArrowCreek and for </a:t>
            </a:r>
            <a:r>
              <a:rPr lang="en-US" dirty="0" smtClean="0"/>
              <a:t>grading - to excavate </a:t>
            </a:r>
            <a:r>
              <a:rPr lang="en-US" dirty="0"/>
              <a:t>more than 1,000 cubic yards of material and for </a:t>
            </a:r>
            <a:r>
              <a:rPr lang="en-US" dirty="0" smtClean="0"/>
              <a:t>a driveway area </a:t>
            </a:r>
            <a:r>
              <a:rPr lang="en-US" dirty="0"/>
              <a:t>that will exceed more than 30% </a:t>
            </a:r>
            <a:r>
              <a:rPr lang="en-US" dirty="0" smtClean="0"/>
              <a:t>slope; and </a:t>
            </a:r>
            <a:r>
              <a:rPr lang="en-US" dirty="0" smtClean="0"/>
              <a:t> </a:t>
            </a:r>
            <a:endParaRPr lang="en-US" dirty="0" smtClean="0"/>
          </a:p>
          <a:p>
            <a:pPr marL="514350" indent="-457200">
              <a:buNone/>
            </a:pPr>
            <a:r>
              <a:rPr lang="en-US" dirty="0" smtClean="0"/>
              <a:t>2.  An Administrative permit to allow </a:t>
            </a:r>
            <a:r>
              <a:rPr lang="en-US" dirty="0"/>
              <a:t>for the </a:t>
            </a:r>
            <a:r>
              <a:rPr lang="en-US" dirty="0" smtClean="0"/>
              <a:t>use of </a:t>
            </a:r>
            <a:r>
              <a:rPr lang="en-US" dirty="0"/>
              <a:t>Indoor Sports &amp; Recreation </a:t>
            </a:r>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Community Development Department\Boards and Commissions\Board of Adjustment\BOA Cases\2018 Cases\WSUP18-0016 Club at Arrowcreek\Staff Report\Vicinity Map.jpg"/>
          <p:cNvPicPr>
            <a:picLocks noGrp="1"/>
          </p:cNvPicPr>
          <p:nvPr>
            <p:ph idx="1"/>
          </p:nvPr>
        </p:nvPicPr>
        <p:blipFill rotWithShape="1">
          <a:blip r:embed="rId2">
            <a:extLst>
              <a:ext uri="{28A0092B-C50C-407E-A947-70E740481C1C}">
                <a14:useLocalDpi xmlns:a14="http://schemas.microsoft.com/office/drawing/2010/main" val="0"/>
              </a:ext>
            </a:extLst>
          </a:blip>
          <a:srcRect l="3607" t="1359" r="4786" b="15321"/>
          <a:stretch/>
        </p:blipFill>
        <p:spPr bwMode="auto">
          <a:xfrm>
            <a:off x="2094614" y="106326"/>
            <a:ext cx="4816549" cy="6523074"/>
          </a:xfrm>
          <a:prstGeom prst="rect">
            <a:avLst/>
          </a:prstGeom>
          <a:noFill/>
          <a:ln>
            <a:noFill/>
          </a:ln>
        </p:spPr>
      </p:pic>
    </p:spTree>
    <p:extLst>
      <p:ext uri="{BB962C8B-B14F-4D97-AF65-F5344CB8AC3E}">
        <p14:creationId xmlns:p14="http://schemas.microsoft.com/office/powerpoint/2010/main" val="1657936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458200" cy="4419600"/>
          </a:xfrm>
        </p:spPr>
        <p:txBody>
          <a:bodyPr>
            <a:normAutofit/>
          </a:bodyPr>
          <a:lstStyle/>
          <a:p>
            <a:r>
              <a:rPr lang="en-US" dirty="0"/>
              <a:t>The </a:t>
            </a:r>
            <a:r>
              <a:rPr lang="en-US" dirty="0" smtClean="0"/>
              <a:t>Club </a:t>
            </a:r>
            <a:r>
              <a:rPr lang="en-US" dirty="0"/>
              <a:t>at </a:t>
            </a:r>
            <a:r>
              <a:rPr lang="en-US" dirty="0" smtClean="0"/>
              <a:t>ArrowCreek is </a:t>
            </a:r>
            <a:r>
              <a:rPr lang="en-US" dirty="0"/>
              <a:t>a member only facility with two 18-hole golf courses and associated facilities </a:t>
            </a:r>
            <a:endParaRPr lang="en-US" dirty="0" smtClean="0"/>
          </a:p>
          <a:p>
            <a:r>
              <a:rPr lang="en-US" dirty="0"/>
              <a:t>A Special Use Permit (SUP) was approve on September 6, 2018 by the Board of Adjustment for the expansion of outdoor sports and recreation uses, including a pool and pool house and grading on the property</a:t>
            </a:r>
          </a:p>
          <a:p>
            <a:endParaRPr lang="en-US" dirty="0"/>
          </a:p>
        </p:txBody>
      </p:sp>
      <p:sp>
        <p:nvSpPr>
          <p:cNvPr id="3" name="Title 2"/>
          <p:cNvSpPr>
            <a:spLocks noGrp="1"/>
          </p:cNvSpPr>
          <p:nvPr>
            <p:ph type="title"/>
          </p:nvPr>
        </p:nvSpPr>
        <p:spPr/>
        <p:txBody>
          <a:bodyPr/>
          <a:lstStyle/>
          <a:p>
            <a:r>
              <a:rPr lang="en-US" dirty="0" smtClean="0"/>
              <a:t>Background</a:t>
            </a:r>
            <a:endParaRPr lang="en-US" dirty="0"/>
          </a:p>
        </p:txBody>
      </p:sp>
    </p:spTree>
    <p:extLst>
      <p:ext uri="{BB962C8B-B14F-4D97-AF65-F5344CB8AC3E}">
        <p14:creationId xmlns:p14="http://schemas.microsoft.com/office/powerpoint/2010/main" val="3000058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9200"/>
            <a:ext cx="9144000" cy="4572000"/>
          </a:xfrm>
        </p:spPr>
        <p:txBody>
          <a:bodyPr>
            <a:normAutofit/>
          </a:bodyPr>
          <a:lstStyle/>
          <a:p>
            <a:r>
              <a:rPr lang="en-US" dirty="0" smtClean="0"/>
              <a:t>On March 12, 2019 the County Commissioners approved a zoned change </a:t>
            </a:r>
            <a:r>
              <a:rPr lang="en-US" dirty="0"/>
              <a:t>from High Density Rural (HDR) on </a:t>
            </a:r>
            <a:r>
              <a:rPr lang="en-US" dirty="0" smtClean="0"/>
              <a:t>140 </a:t>
            </a:r>
            <a:r>
              <a:rPr lang="en-US" dirty="0"/>
              <a:t>acres and Low Density Suburban (LDS) on </a:t>
            </a:r>
            <a:r>
              <a:rPr lang="en-US" dirty="0" smtClean="0"/>
              <a:t>8.9 </a:t>
            </a:r>
            <a:r>
              <a:rPr lang="en-US" dirty="0"/>
              <a:t>acres to Park and Recreation (PR) on </a:t>
            </a:r>
            <a:r>
              <a:rPr lang="en-US" dirty="0" smtClean="0"/>
              <a:t>149 acres</a:t>
            </a:r>
          </a:p>
          <a:p>
            <a:r>
              <a:rPr lang="en-US" dirty="0" smtClean="0"/>
              <a:t>The change of zoning to PR now allows for the uses being requested</a:t>
            </a:r>
            <a:endParaRPr lang="en-US" dirty="0"/>
          </a:p>
          <a:p>
            <a:endParaRPr lang="en-US" dirty="0"/>
          </a:p>
        </p:txBody>
      </p:sp>
      <p:sp>
        <p:nvSpPr>
          <p:cNvPr id="3" name="Title 2"/>
          <p:cNvSpPr>
            <a:spLocks noGrp="1"/>
          </p:cNvSpPr>
          <p:nvPr>
            <p:ph type="title"/>
          </p:nvPr>
        </p:nvSpPr>
        <p:spPr/>
        <p:txBody>
          <a:bodyPr/>
          <a:lstStyle/>
          <a:p>
            <a:r>
              <a:rPr lang="en-US" dirty="0" smtClean="0"/>
              <a:t>Background </a:t>
            </a:r>
            <a:endParaRPr lang="en-US" dirty="0"/>
          </a:p>
        </p:txBody>
      </p:sp>
    </p:spTree>
    <p:extLst>
      <p:ext uri="{BB962C8B-B14F-4D97-AF65-F5344CB8AC3E}">
        <p14:creationId xmlns:p14="http://schemas.microsoft.com/office/powerpoint/2010/main" val="2049928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1219200"/>
            <a:ext cx="8610600" cy="4648200"/>
          </a:xfrm>
        </p:spPr>
        <p:txBody>
          <a:bodyPr>
            <a:normAutofit/>
          </a:bodyPr>
          <a:lstStyle/>
          <a:p>
            <a:r>
              <a:rPr lang="en-US" dirty="0" smtClean="0"/>
              <a:t>Per </a:t>
            </a:r>
            <a:r>
              <a:rPr lang="en-US" dirty="0"/>
              <a:t>WCC Table </a:t>
            </a:r>
            <a:r>
              <a:rPr lang="en-US" dirty="0" smtClean="0"/>
              <a:t>of Uses </a:t>
            </a:r>
            <a:r>
              <a:rPr lang="en-US" dirty="0"/>
              <a:t>for the regulatory zoning of Parks and Recreation (PR</a:t>
            </a:r>
            <a:r>
              <a:rPr lang="en-US" dirty="0" smtClean="0"/>
              <a:t>) Conventions </a:t>
            </a:r>
            <a:r>
              <a:rPr lang="en-US" dirty="0"/>
              <a:t>and Meeting </a:t>
            </a:r>
            <a:r>
              <a:rPr lang="en-US" dirty="0" smtClean="0"/>
              <a:t>Facilities is </a:t>
            </a:r>
            <a:r>
              <a:rPr lang="en-US" dirty="0"/>
              <a:t>allowed with a Special Use </a:t>
            </a:r>
            <a:r>
              <a:rPr lang="en-US" dirty="0" smtClean="0"/>
              <a:t>permit, which includes weddings and special events </a:t>
            </a:r>
          </a:p>
          <a:p>
            <a:r>
              <a:rPr lang="en-US" dirty="0" smtClean="0"/>
              <a:t>Indoor </a:t>
            </a:r>
            <a:r>
              <a:rPr lang="en-US" dirty="0"/>
              <a:t>Sports &amp; Recreation </a:t>
            </a:r>
            <a:r>
              <a:rPr lang="en-US" dirty="0" smtClean="0"/>
              <a:t>is allowed with a Administrative permit, which will include the proposed pickleball court</a:t>
            </a:r>
          </a:p>
          <a:p>
            <a:endParaRPr lang="en-US" dirty="0"/>
          </a:p>
        </p:txBody>
      </p:sp>
      <p:sp>
        <p:nvSpPr>
          <p:cNvPr id="3" name="Title 2"/>
          <p:cNvSpPr>
            <a:spLocks noGrp="1"/>
          </p:cNvSpPr>
          <p:nvPr>
            <p:ph type="title"/>
          </p:nvPr>
        </p:nvSpPr>
        <p:spPr>
          <a:xfrm>
            <a:off x="1219200" y="76200"/>
            <a:ext cx="7620000" cy="914400"/>
          </a:xfrm>
        </p:spPr>
        <p:txBody>
          <a:bodyPr/>
          <a:lstStyle/>
          <a:p>
            <a:r>
              <a:rPr lang="en-US" dirty="0" smtClean="0"/>
              <a:t>Background</a:t>
            </a:r>
            <a:endParaRPr lang="en-US" dirty="0"/>
          </a:p>
        </p:txBody>
      </p:sp>
    </p:spTree>
    <p:extLst>
      <p:ext uri="{BB962C8B-B14F-4D97-AF65-F5344CB8AC3E}">
        <p14:creationId xmlns:p14="http://schemas.microsoft.com/office/powerpoint/2010/main" val="1987858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066800"/>
            <a:ext cx="8534400" cy="4191001"/>
          </a:xfrm>
        </p:spPr>
        <p:txBody>
          <a:bodyPr>
            <a:normAutofit/>
          </a:bodyPr>
          <a:lstStyle/>
          <a:p>
            <a:r>
              <a:rPr lang="en-US" dirty="0" smtClean="0"/>
              <a:t>Per WCC Article 438 a Special Use permit is required for grading of more than 1,000 cubic yards and for a driveway or road that traverses a slope of 30% or greater</a:t>
            </a:r>
          </a:p>
          <a:p>
            <a:r>
              <a:rPr lang="en-US" dirty="0" smtClean="0"/>
              <a:t>The </a:t>
            </a:r>
            <a:r>
              <a:rPr lang="en-US" dirty="0"/>
              <a:t>applicant will be </a:t>
            </a:r>
            <a:r>
              <a:rPr lang="en-US" dirty="0" smtClean="0"/>
              <a:t>grading the </a:t>
            </a:r>
            <a:r>
              <a:rPr lang="en-US" dirty="0"/>
              <a:t>project area to accommodate for the new </a:t>
            </a:r>
            <a:r>
              <a:rPr lang="en-US" dirty="0" smtClean="0"/>
              <a:t>facilities and developing a parking area with a driveway with a slope of 30% or greater</a:t>
            </a:r>
            <a:endParaRPr lang="en-US" dirty="0"/>
          </a:p>
        </p:txBody>
      </p:sp>
      <p:sp>
        <p:nvSpPr>
          <p:cNvPr id="3" name="Title 2"/>
          <p:cNvSpPr>
            <a:spLocks noGrp="1"/>
          </p:cNvSpPr>
          <p:nvPr>
            <p:ph type="title"/>
          </p:nvPr>
        </p:nvSpPr>
        <p:spPr/>
        <p:txBody>
          <a:bodyPr/>
          <a:lstStyle/>
          <a:p>
            <a:r>
              <a:rPr lang="en-US" dirty="0" smtClean="0"/>
              <a:t>Background</a:t>
            </a:r>
            <a:endParaRPr lang="en-US" dirty="0"/>
          </a:p>
        </p:txBody>
      </p:sp>
    </p:spTree>
    <p:extLst>
      <p:ext uri="{BB962C8B-B14F-4D97-AF65-F5344CB8AC3E}">
        <p14:creationId xmlns:p14="http://schemas.microsoft.com/office/powerpoint/2010/main" val="3038831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915400" cy="4572000"/>
          </a:xfrm>
        </p:spPr>
        <p:txBody>
          <a:bodyPr>
            <a:normAutofit fontScale="92500" lnSpcReduction="20000"/>
          </a:bodyPr>
          <a:lstStyle/>
          <a:p>
            <a:r>
              <a:rPr lang="en-US" dirty="0" smtClean="0"/>
              <a:t>The applicant is proposing to expand the existing club by 19,000 sq. ft. to add new uses to the site, including </a:t>
            </a:r>
            <a:r>
              <a:rPr lang="en-US" dirty="0"/>
              <a:t>additional kitchen and dining area space for weddings and </a:t>
            </a:r>
            <a:r>
              <a:rPr lang="en-US" dirty="0" smtClean="0"/>
              <a:t>events.</a:t>
            </a:r>
            <a:endParaRPr lang="en-US" dirty="0" smtClean="0"/>
          </a:p>
          <a:p>
            <a:r>
              <a:rPr lang="en-US" dirty="0" smtClean="0"/>
              <a:t>A 7,000 </a:t>
            </a:r>
            <a:r>
              <a:rPr lang="en-US" dirty="0"/>
              <a:t>sq. ft. pickle ball court </a:t>
            </a:r>
            <a:r>
              <a:rPr lang="en-US" dirty="0" smtClean="0"/>
              <a:t>to </a:t>
            </a:r>
            <a:r>
              <a:rPr lang="en-US" dirty="0"/>
              <a:t>be constructed and located in the southeast area of the existing parking lot</a:t>
            </a:r>
            <a:endParaRPr lang="en-US" dirty="0" smtClean="0"/>
          </a:p>
          <a:p>
            <a:r>
              <a:rPr lang="en-US" dirty="0" smtClean="0"/>
              <a:t>The </a:t>
            </a:r>
            <a:r>
              <a:rPr lang="en-US" dirty="0"/>
              <a:t>applicant indicates that the new recreational uses will enhance the facility and make the Club more versatile and attractive to existing members and potentially to new members.</a:t>
            </a:r>
          </a:p>
        </p:txBody>
      </p:sp>
      <p:sp>
        <p:nvSpPr>
          <p:cNvPr id="3" name="Title 2"/>
          <p:cNvSpPr>
            <a:spLocks noGrp="1"/>
          </p:cNvSpPr>
          <p:nvPr>
            <p:ph type="title"/>
          </p:nvPr>
        </p:nvSpPr>
        <p:spPr>
          <a:xfrm>
            <a:off x="1219200" y="76200"/>
            <a:ext cx="7543800" cy="762000"/>
          </a:xfrm>
        </p:spPr>
        <p:txBody>
          <a:bodyPr/>
          <a:lstStyle/>
          <a:p>
            <a:r>
              <a:rPr lang="en-US" dirty="0" smtClean="0"/>
              <a:t>Analysis</a:t>
            </a:r>
            <a:endParaRPr lang="en-US" dirty="0"/>
          </a:p>
        </p:txBody>
      </p:sp>
    </p:spTree>
    <p:extLst>
      <p:ext uri="{BB962C8B-B14F-4D97-AF65-F5344CB8AC3E}">
        <p14:creationId xmlns:p14="http://schemas.microsoft.com/office/powerpoint/2010/main" val="2645900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r>
              <a:rPr lang="en-US" dirty="0" smtClean="0"/>
              <a:t>Location of Pickle Ball Court</a:t>
            </a:r>
            <a:br>
              <a:rPr lang="en-US" dirty="0" smtClean="0"/>
            </a:br>
            <a:endParaRPr lang="en-US" dirty="0"/>
          </a:p>
        </p:txBody>
      </p:sp>
      <p:pic>
        <p:nvPicPr>
          <p:cNvPr id="2050" name="Picture 2" descr="P:\Community Development Department\Boards and Commissions\Board of Adjustment\BOA Cases\2018 Cases\WADMIN18-0015 &amp; WSUP-0020 Club at Arrowcreek\Photos\IMG_067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4574" b="14574"/>
          <a:stretch/>
        </p:blipFill>
        <p:spPr bwMode="auto">
          <a:xfrm>
            <a:off x="0" y="999460"/>
            <a:ext cx="9144000" cy="4859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6917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r>
              <a:rPr lang="en-US" dirty="0" smtClean="0"/>
              <a:t>Location of Driveway</a:t>
            </a:r>
            <a:endParaRPr lang="en-US" dirty="0"/>
          </a:p>
        </p:txBody>
      </p:sp>
      <p:pic>
        <p:nvPicPr>
          <p:cNvPr id="1026" name="Picture 2" descr="P:\Community Development Department\Boards and Commissions\Board of Adjustment\BOA Cases\2018 Cases\WADMIN18-0015 &amp; WSUP-0020 Club at Arrowcreek\Photos\IMG_065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8" t="13854" r="188" b="17330"/>
          <a:stretch/>
        </p:blipFill>
        <p:spPr bwMode="auto">
          <a:xfrm>
            <a:off x="-118140" y="978195"/>
            <a:ext cx="9414540" cy="4859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6220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a:stretch>
            <a:fillRect/>
          </a:stretch>
        </p:blipFill>
        <p:spPr>
          <a:xfrm>
            <a:off x="1524000" y="228600"/>
            <a:ext cx="5715000" cy="6477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Freeform 4"/>
          <p:cNvSpPr/>
          <p:nvPr/>
        </p:nvSpPr>
        <p:spPr>
          <a:xfrm>
            <a:off x="2100875" y="2701125"/>
            <a:ext cx="488054" cy="173905"/>
          </a:xfrm>
          <a:custGeom>
            <a:avLst/>
            <a:gdLst>
              <a:gd name="connsiteX0" fmla="*/ 5610 w 488054"/>
              <a:gd name="connsiteY0" fmla="*/ 0 h 173905"/>
              <a:gd name="connsiteX1" fmla="*/ 482445 w 488054"/>
              <a:gd name="connsiteY1" fmla="*/ 5610 h 173905"/>
              <a:gd name="connsiteX2" fmla="*/ 488054 w 488054"/>
              <a:gd name="connsiteY2" fmla="*/ 157075 h 173905"/>
              <a:gd name="connsiteX3" fmla="*/ 0 w 488054"/>
              <a:gd name="connsiteY3" fmla="*/ 173905 h 173905"/>
              <a:gd name="connsiteX4" fmla="*/ 5610 w 488054"/>
              <a:gd name="connsiteY4" fmla="*/ 0 h 173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8054" h="173905">
                <a:moveTo>
                  <a:pt x="5610" y="0"/>
                </a:moveTo>
                <a:lnTo>
                  <a:pt x="482445" y="5610"/>
                </a:lnTo>
                <a:lnTo>
                  <a:pt x="488054" y="157075"/>
                </a:lnTo>
                <a:lnTo>
                  <a:pt x="0" y="173905"/>
                </a:lnTo>
                <a:lnTo>
                  <a:pt x="5610" y="0"/>
                </a:lnTo>
                <a:close/>
              </a:path>
            </a:pathLst>
          </a:custGeom>
          <a:solidFill>
            <a:srgbClr val="FFFF00">
              <a:alpha val="18824"/>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5"/>
          <p:cNvSpPr/>
          <p:nvPr/>
        </p:nvSpPr>
        <p:spPr>
          <a:xfrm>
            <a:off x="4605659" y="4589851"/>
            <a:ext cx="437566" cy="196343"/>
          </a:xfrm>
          <a:custGeom>
            <a:avLst/>
            <a:gdLst>
              <a:gd name="connsiteX0" fmla="*/ 11220 w 437566"/>
              <a:gd name="connsiteY0" fmla="*/ 0 h 196343"/>
              <a:gd name="connsiteX1" fmla="*/ 426346 w 437566"/>
              <a:gd name="connsiteY1" fmla="*/ 0 h 196343"/>
              <a:gd name="connsiteX2" fmla="*/ 437566 w 437566"/>
              <a:gd name="connsiteY2" fmla="*/ 190734 h 196343"/>
              <a:gd name="connsiteX3" fmla="*/ 0 w 437566"/>
              <a:gd name="connsiteY3" fmla="*/ 196343 h 196343"/>
              <a:gd name="connsiteX4" fmla="*/ 11220 w 437566"/>
              <a:gd name="connsiteY4" fmla="*/ 0 h 1963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566" h="196343">
                <a:moveTo>
                  <a:pt x="11220" y="0"/>
                </a:moveTo>
                <a:lnTo>
                  <a:pt x="426346" y="0"/>
                </a:lnTo>
                <a:lnTo>
                  <a:pt x="437566" y="190734"/>
                </a:lnTo>
                <a:lnTo>
                  <a:pt x="0" y="196343"/>
                </a:lnTo>
                <a:lnTo>
                  <a:pt x="11220" y="0"/>
                </a:lnTo>
                <a:close/>
              </a:path>
            </a:pathLst>
          </a:custGeom>
          <a:solidFill>
            <a:srgbClr val="FFFF00">
              <a:alpha val="21961"/>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a:off x="2743200" y="3296935"/>
            <a:ext cx="76200" cy="7620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5-Point Star 8"/>
          <p:cNvSpPr/>
          <p:nvPr/>
        </p:nvSpPr>
        <p:spPr>
          <a:xfrm>
            <a:off x="3513147" y="4589851"/>
            <a:ext cx="152400" cy="165723"/>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5-Point Star 9"/>
          <p:cNvSpPr/>
          <p:nvPr/>
        </p:nvSpPr>
        <p:spPr>
          <a:xfrm>
            <a:off x="2885315" y="5257800"/>
            <a:ext cx="152400" cy="15240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5-Point Star 10"/>
          <p:cNvSpPr/>
          <p:nvPr/>
        </p:nvSpPr>
        <p:spPr>
          <a:xfrm>
            <a:off x="2500750" y="4615592"/>
            <a:ext cx="95250" cy="114242"/>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23760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dirty="0"/>
          </a:p>
        </p:txBody>
      </p:sp>
      <p:pic>
        <p:nvPicPr>
          <p:cNvPr id="307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6043"/>
          <a:stretch/>
        </p:blipFill>
        <p:spPr bwMode="auto">
          <a:xfrm>
            <a:off x="0" y="228600"/>
            <a:ext cx="9217682" cy="621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ular Callout 5"/>
          <p:cNvSpPr/>
          <p:nvPr/>
        </p:nvSpPr>
        <p:spPr>
          <a:xfrm>
            <a:off x="4713766" y="712381"/>
            <a:ext cx="1458433" cy="612648"/>
          </a:xfrm>
          <a:prstGeom prst="wedgeRectCallout">
            <a:avLst>
              <a:gd name="adj1" fmla="val -40517"/>
              <a:gd name="adj2" fmla="val 16142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Driveway area</a:t>
            </a:r>
            <a:endParaRPr lang="en-US" dirty="0"/>
          </a:p>
        </p:txBody>
      </p:sp>
      <p:sp>
        <p:nvSpPr>
          <p:cNvPr id="7" name="Rectangular Callout 6"/>
          <p:cNvSpPr/>
          <p:nvPr/>
        </p:nvSpPr>
        <p:spPr>
          <a:xfrm>
            <a:off x="182525" y="4953000"/>
            <a:ext cx="1905000" cy="612648"/>
          </a:xfrm>
          <a:prstGeom prst="wedgeRectCallout">
            <a:avLst>
              <a:gd name="adj1" fmla="val 40562"/>
              <a:gd name="adj2" fmla="val -13361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Pickleball Court</a:t>
            </a:r>
            <a:endParaRPr lang="en-US" dirty="0"/>
          </a:p>
        </p:txBody>
      </p:sp>
      <p:sp>
        <p:nvSpPr>
          <p:cNvPr id="8" name="Rectangular Callout 7"/>
          <p:cNvSpPr/>
          <p:nvPr/>
        </p:nvSpPr>
        <p:spPr>
          <a:xfrm>
            <a:off x="1401725" y="1133767"/>
            <a:ext cx="623777" cy="382524"/>
          </a:xfrm>
          <a:prstGeom prst="wedgeRectCallout">
            <a:avLst>
              <a:gd name="adj1" fmla="val -49810"/>
              <a:gd name="adj2" fmla="val 24595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ular Callout 8"/>
          <p:cNvSpPr/>
          <p:nvPr/>
        </p:nvSpPr>
        <p:spPr>
          <a:xfrm>
            <a:off x="1073001" y="1133766"/>
            <a:ext cx="1014523" cy="464661"/>
          </a:xfrm>
          <a:prstGeom prst="wedgeRectCallout">
            <a:avLst>
              <a:gd name="adj1" fmla="val 46234"/>
              <a:gd name="adj2" fmla="val 30651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ular Callout 9"/>
          <p:cNvSpPr/>
          <p:nvPr/>
        </p:nvSpPr>
        <p:spPr>
          <a:xfrm>
            <a:off x="762000" y="1018705"/>
            <a:ext cx="1325525" cy="581495"/>
          </a:xfrm>
          <a:prstGeom prst="wedgeRectCallout">
            <a:avLst>
              <a:gd name="adj1" fmla="val 121838"/>
              <a:gd name="adj2" fmla="val 6208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New Buildings</a:t>
            </a:r>
            <a:endParaRPr lang="en-US" dirty="0"/>
          </a:p>
        </p:txBody>
      </p:sp>
    </p:spTree>
    <p:extLst>
      <p:ext uri="{BB962C8B-B14F-4D97-AF65-F5344CB8AC3E}">
        <p14:creationId xmlns:p14="http://schemas.microsoft.com/office/powerpoint/2010/main" val="1314703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458200" cy="4495800"/>
          </a:xfrm>
        </p:spPr>
        <p:txBody>
          <a:bodyPr>
            <a:normAutofit fontScale="92500" lnSpcReduction="10000"/>
          </a:bodyPr>
          <a:lstStyle/>
          <a:p>
            <a:r>
              <a:rPr lang="en-US" dirty="0" smtClean="0"/>
              <a:t>The applicant indicates that no improvements are needed to the roadways or parking area- more parking for golf carts, is proposed.</a:t>
            </a:r>
          </a:p>
          <a:p>
            <a:r>
              <a:rPr lang="en-US" dirty="0" smtClean="0"/>
              <a:t>The site has significant landscaping and meets code, however landscaping will be added as needed around the new recreational facilities.</a:t>
            </a:r>
          </a:p>
          <a:p>
            <a:r>
              <a:rPr lang="en-US" dirty="0" smtClean="0"/>
              <a:t>The applicant has worked with neighboring parcels to </a:t>
            </a:r>
            <a:r>
              <a:rPr lang="en-US" dirty="0"/>
              <a:t>lessen any impacts </a:t>
            </a:r>
            <a:r>
              <a:rPr lang="en-US" dirty="0" smtClean="0"/>
              <a:t>with surrounding residential neighbors including </a:t>
            </a:r>
            <a:r>
              <a:rPr lang="en-US" dirty="0"/>
              <a:t>blocking views, </a:t>
            </a:r>
            <a:r>
              <a:rPr lang="en-US" dirty="0" smtClean="0"/>
              <a:t>noise, </a:t>
            </a:r>
            <a:r>
              <a:rPr lang="en-US" dirty="0"/>
              <a:t>and </a:t>
            </a:r>
            <a:r>
              <a:rPr lang="en-US" dirty="0" smtClean="0"/>
              <a:t>lighting.</a:t>
            </a:r>
            <a:endParaRPr lang="en-US" dirty="0"/>
          </a:p>
        </p:txBody>
      </p:sp>
      <p:sp>
        <p:nvSpPr>
          <p:cNvPr id="3" name="Title 2"/>
          <p:cNvSpPr>
            <a:spLocks noGrp="1"/>
          </p:cNvSpPr>
          <p:nvPr>
            <p:ph type="title"/>
          </p:nvPr>
        </p:nvSpPr>
        <p:spPr/>
        <p:txBody>
          <a:bodyPr/>
          <a:lstStyle/>
          <a:p>
            <a:r>
              <a:rPr lang="en-US" dirty="0" smtClean="0"/>
              <a:t>Analysis</a:t>
            </a:r>
            <a:endParaRPr lang="en-US" dirty="0"/>
          </a:p>
        </p:txBody>
      </p:sp>
    </p:spTree>
    <p:extLst>
      <p:ext uri="{BB962C8B-B14F-4D97-AF65-F5344CB8AC3E}">
        <p14:creationId xmlns:p14="http://schemas.microsoft.com/office/powerpoint/2010/main" val="533912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p:txBody>
          <a:bodyPr/>
          <a:lstStyle/>
          <a:p>
            <a:r>
              <a:rPr lang="en-US" dirty="0" smtClean="0"/>
              <a:t>Notices were </a:t>
            </a:r>
            <a:r>
              <a:rPr lang="en-US" dirty="0"/>
              <a:t>sent to </a:t>
            </a:r>
            <a:r>
              <a:rPr lang="en-US" dirty="0" smtClean="0"/>
              <a:t>294 parcels </a:t>
            </a:r>
            <a:endParaRPr lang="en-US" dirty="0"/>
          </a:p>
          <a:p>
            <a:r>
              <a:rPr lang="en-US" dirty="0" smtClean="0"/>
              <a:t>The South Truckee Meadows/Washoe Valley CAB reviewed the application on January 3, 2019 and recommended to approve the applications.</a:t>
            </a:r>
          </a:p>
          <a:p>
            <a:endParaRPr lang="en-US" dirty="0"/>
          </a:p>
        </p:txBody>
      </p:sp>
    </p:spTree>
    <p:extLst>
      <p:ext uri="{BB962C8B-B14F-4D97-AF65-F5344CB8AC3E}">
        <p14:creationId xmlns:p14="http://schemas.microsoft.com/office/powerpoint/2010/main" val="3406720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pic>
        <p:nvPicPr>
          <p:cNvPr id="3074" name="Picture 2" descr="P:\Community Development Department\Boards and Commissions\Board of Adjustment\BOA Cases\2018 Cases\WSUP18-0016 Club at Arrowcreek\Exhibits\Exhibit E - Noticing 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2318" y="0"/>
            <a:ext cx="529936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3671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pPr marL="0" indent="0">
              <a:buNone/>
            </a:pPr>
            <a:r>
              <a:rPr lang="en-US" sz="4000" dirty="0" smtClean="0"/>
              <a:t>The reviewing agencies had no issues with the application and conditions are included in your staff report.</a:t>
            </a:r>
            <a:endParaRPr lang="en-US" sz="4000" dirty="0"/>
          </a:p>
        </p:txBody>
      </p:sp>
    </p:spTree>
    <p:extLst>
      <p:ext uri="{BB962C8B-B14F-4D97-AF65-F5344CB8AC3E}">
        <p14:creationId xmlns:p14="http://schemas.microsoft.com/office/powerpoint/2010/main" val="2083886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smtClean="0"/>
              <a:t>Findings</a:t>
            </a:r>
            <a:endParaRPr lang="en-US" dirty="0"/>
          </a:p>
        </p:txBody>
      </p:sp>
      <p:sp>
        <p:nvSpPr>
          <p:cNvPr id="4" name="Content Placeholder 3"/>
          <p:cNvSpPr>
            <a:spLocks noGrp="1"/>
          </p:cNvSpPr>
          <p:nvPr>
            <p:ph idx="1"/>
          </p:nvPr>
        </p:nvSpPr>
        <p:spPr>
          <a:xfrm>
            <a:off x="457200" y="1219200"/>
            <a:ext cx="8229600" cy="4648200"/>
          </a:xfrm>
        </p:spPr>
        <p:txBody>
          <a:bodyPr>
            <a:noAutofit/>
          </a:bodyPr>
          <a:lstStyle/>
          <a:p>
            <a:pPr marL="0" indent="0" fontAlgn="base" hangingPunct="0">
              <a:buNone/>
            </a:pPr>
            <a:r>
              <a:rPr lang="en-US" sz="4000" dirty="0"/>
              <a:t>Staff is able to make all </a:t>
            </a:r>
            <a:r>
              <a:rPr lang="en-US" sz="4000" dirty="0" smtClean="0"/>
              <a:t>the required </a:t>
            </a:r>
            <a:r>
              <a:rPr lang="en-US" sz="4000" dirty="0"/>
              <a:t>findings, as detailed in the staff report on </a:t>
            </a:r>
            <a:r>
              <a:rPr lang="en-US" sz="4000" dirty="0" smtClean="0"/>
              <a:t>Page 13-14</a:t>
            </a:r>
            <a:endParaRPr lang="en-US" sz="4000" dirty="0"/>
          </a:p>
        </p:txBody>
      </p:sp>
    </p:spTree>
    <p:extLst>
      <p:ext uri="{BB962C8B-B14F-4D97-AF65-F5344CB8AC3E}">
        <p14:creationId xmlns:p14="http://schemas.microsoft.com/office/powerpoint/2010/main" val="12720914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Special Use Motion</a:t>
            </a:r>
            <a:endParaRPr lang="en-US" dirty="0"/>
          </a:p>
        </p:txBody>
      </p:sp>
      <p:sp>
        <p:nvSpPr>
          <p:cNvPr id="4" name="Content Placeholder 3"/>
          <p:cNvSpPr>
            <a:spLocks noGrp="1"/>
          </p:cNvSpPr>
          <p:nvPr>
            <p:ph idx="1"/>
          </p:nvPr>
        </p:nvSpPr>
        <p:spPr>
          <a:xfrm>
            <a:off x="228600" y="1066800"/>
            <a:ext cx="8534400" cy="4724400"/>
          </a:xfrm>
        </p:spPr>
        <p:txBody>
          <a:bodyPr>
            <a:normAutofit fontScale="92500" lnSpcReduction="10000"/>
          </a:bodyPr>
          <a:lstStyle/>
          <a:p>
            <a:pPr marL="0" indent="0">
              <a:lnSpc>
                <a:spcPct val="120000"/>
              </a:lnSpc>
              <a:buNone/>
            </a:pPr>
            <a:r>
              <a:rPr lang="en-US"/>
              <a:t>I move that, after giving reasoned consideration to the information contained in the staff report and information received during the public hearing, the Washoe County Board of Adjustment approve, with the conditions included as Exhibit A to this matter, Special Use Permit Case Number WSUP18-0020 for Lucky Star Golf, LLC, having made all five findings in accordance with Washoe County Code Section 110.810.30</a:t>
            </a:r>
            <a:endParaRPr lang="en-US" dirty="0"/>
          </a:p>
        </p:txBody>
      </p:sp>
    </p:spTree>
    <p:extLst>
      <p:ext uri="{BB962C8B-B14F-4D97-AF65-F5344CB8AC3E}">
        <p14:creationId xmlns:p14="http://schemas.microsoft.com/office/powerpoint/2010/main" val="38556948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534400" cy="4724400"/>
          </a:xfrm>
        </p:spPr>
        <p:txBody>
          <a:bodyPr>
            <a:normAutofit/>
          </a:bodyPr>
          <a:lstStyle/>
          <a:p>
            <a:pPr marL="0" indent="0">
              <a:buNone/>
            </a:pPr>
            <a:r>
              <a:rPr lang="en-US" dirty="0" smtClean="0"/>
              <a:t>I </a:t>
            </a:r>
            <a:r>
              <a:rPr lang="en-US" dirty="0"/>
              <a:t>move that, after giving reasoned consideration to the information contained in the staff report and information received during the public hearing, the Board of Adjustment approve with the conditions included as Exhibit A to this matter, Administrative Permit Case Number WADMIN18-0015 for Lucky Star Golf, LLC, having made the four findings in accordance with Washoe County Code Section 110.808.25</a:t>
            </a:r>
          </a:p>
        </p:txBody>
      </p:sp>
      <p:sp>
        <p:nvSpPr>
          <p:cNvPr id="3" name="Title 2"/>
          <p:cNvSpPr>
            <a:spLocks noGrp="1"/>
          </p:cNvSpPr>
          <p:nvPr>
            <p:ph type="title"/>
          </p:nvPr>
        </p:nvSpPr>
        <p:spPr>
          <a:xfrm>
            <a:off x="685800" y="76200"/>
            <a:ext cx="8686800" cy="990600"/>
          </a:xfrm>
        </p:spPr>
        <p:txBody>
          <a:bodyPr/>
          <a:lstStyle/>
          <a:p>
            <a:r>
              <a:rPr lang="en-US" dirty="0"/>
              <a:t>Administrative Permit </a:t>
            </a:r>
            <a:r>
              <a:rPr lang="en-US" dirty="0" smtClean="0"/>
              <a:t>Motion </a:t>
            </a:r>
            <a:r>
              <a:rPr lang="en-US" dirty="0"/>
              <a:t/>
            </a:r>
            <a:br>
              <a:rPr lang="en-US" dirty="0"/>
            </a:br>
            <a:endParaRPr lang="en-US" dirty="0"/>
          </a:p>
        </p:txBody>
      </p:sp>
    </p:spTree>
    <p:extLst>
      <p:ext uri="{BB962C8B-B14F-4D97-AF65-F5344CB8AC3E}">
        <p14:creationId xmlns:p14="http://schemas.microsoft.com/office/powerpoint/2010/main" val="4136658126"/>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schemas.microsoft.com/sharepoint/v3"/>
    <ds:schemaRef ds:uri="http://schemas.microsoft.com/office/infopath/2007/PartnerControls"/>
    <ds:schemaRef ds:uri="http://purl.org/dc/elements/1.1/"/>
    <ds:schemaRef ds:uri="http://schemas.microsoft.com/office/2006/documentManagement/types"/>
    <ds:schemaRef ds:uri="http://schemas.microsoft.com/office/2006/metadata/properties"/>
    <ds:schemaRef ds:uri="http://purl.org/dc/terms/"/>
    <ds:schemaRef ds:uri="http://www.w3.org/XML/1998/namespace"/>
    <ds:schemaRef ds:uri="http://schemas.openxmlformats.org/package/2006/metadata/core-properties"/>
    <ds:schemaRef ds:uri="a94d8b85-37e1-4d17-8d55-8b7d207932bb"/>
    <ds:schemaRef ds:uri="http://schemas.microsoft.com/sharepoint/v3/fields"/>
    <ds:schemaRef ds:uri="CEA9126C-A9B1-4F4A-855C-DD0F845697D2"/>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2726</TotalTime>
  <Words>703</Words>
  <Application>Microsoft Office PowerPoint</Application>
  <PresentationFormat>On-screen Show (4:3)</PresentationFormat>
  <Paragraphs>43</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PowerPoint_Template_2015</vt:lpstr>
      <vt:lpstr>WSUP18-0020 &amp; WADMIN18-0015 The Club at ArrowCreek</vt:lpstr>
      <vt:lpstr>Request</vt:lpstr>
      <vt:lpstr>PowerPoint Presentation</vt:lpstr>
      <vt:lpstr>Background</vt:lpstr>
      <vt:lpstr>Background </vt:lpstr>
      <vt:lpstr>Background</vt:lpstr>
      <vt:lpstr>Background</vt:lpstr>
      <vt:lpstr>Analysis</vt:lpstr>
      <vt:lpstr>Location of Pickle Ball Court </vt:lpstr>
      <vt:lpstr>Location of Driveway</vt:lpstr>
      <vt:lpstr>PowerPoint Presentation</vt:lpstr>
      <vt:lpstr>PowerPoint Presentation</vt:lpstr>
      <vt:lpstr>Analysis</vt:lpstr>
      <vt:lpstr>Public Notice &amp; CAB</vt:lpstr>
      <vt:lpstr>PowerPoint Presentation</vt:lpstr>
      <vt:lpstr>Reviewing Agencies</vt:lpstr>
      <vt:lpstr>Findings</vt:lpstr>
      <vt:lpstr>Special Use Motion</vt:lpstr>
      <vt:lpstr>Administrative Permit Motion  </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105</cp:revision>
  <cp:lastPrinted>2018-09-05T18:37:41Z</cp:lastPrinted>
  <dcterms:created xsi:type="dcterms:W3CDTF">2015-09-25T21:46:02Z</dcterms:created>
  <dcterms:modified xsi:type="dcterms:W3CDTF">2019-04-04T18:12:49Z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